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73" r:id="rId1"/>
  </p:sldMasterIdLst>
  <p:notesMasterIdLst>
    <p:notesMasterId r:id="rId18"/>
  </p:notesMasterIdLst>
  <p:handoutMasterIdLst>
    <p:handoutMasterId r:id="rId19"/>
  </p:handoutMasterIdLst>
  <p:sldIdLst>
    <p:sldId id="313" r:id="rId2"/>
    <p:sldId id="294" r:id="rId3"/>
    <p:sldId id="315" r:id="rId4"/>
    <p:sldId id="316" r:id="rId5"/>
    <p:sldId id="321" r:id="rId6"/>
    <p:sldId id="317" r:id="rId7"/>
    <p:sldId id="322" r:id="rId8"/>
    <p:sldId id="320" r:id="rId9"/>
    <p:sldId id="328" r:id="rId10"/>
    <p:sldId id="326" r:id="rId11"/>
    <p:sldId id="324" r:id="rId12"/>
    <p:sldId id="325" r:id="rId13"/>
    <p:sldId id="333" r:id="rId14"/>
    <p:sldId id="334" r:id="rId15"/>
    <p:sldId id="323" r:id="rId16"/>
    <p:sldId id="329" r:id="rId17"/>
  </p:sldIdLst>
  <p:sldSz cx="9144000" cy="6858000" type="screen4x3"/>
  <p:notesSz cx="6805613" cy="9939338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6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5pPr>
    <a:lvl6pPr marL="2286000" algn="l" defTabSz="914400" rtl="0" eaLnBrk="1" latinLnBrk="0" hangingPunct="1">
      <a:defRPr sz="26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6pPr>
    <a:lvl7pPr marL="2743200" algn="l" defTabSz="914400" rtl="0" eaLnBrk="1" latinLnBrk="0" hangingPunct="1">
      <a:defRPr sz="26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7pPr>
    <a:lvl8pPr marL="3200400" algn="l" defTabSz="914400" rtl="0" eaLnBrk="1" latinLnBrk="0" hangingPunct="1">
      <a:defRPr sz="26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8pPr>
    <a:lvl9pPr marL="3657600" algn="l" defTabSz="914400" rtl="0" eaLnBrk="1" latinLnBrk="0" hangingPunct="1">
      <a:defRPr sz="26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2144"/>
    <a:srgbClr val="BC2125"/>
    <a:srgbClr val="0099CC"/>
    <a:srgbClr val="00007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6707" autoAdjust="0"/>
    <p:restoredTop sz="71485" autoAdjust="0"/>
  </p:normalViewPr>
  <p:slideViewPr>
    <p:cSldViewPr>
      <p:cViewPr varScale="1">
        <p:scale>
          <a:sx n="52" d="100"/>
          <a:sy n="52" d="100"/>
        </p:scale>
        <p:origin x="-69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550" tIns="45775" rIns="91550" bIns="45775" rtlCol="0"/>
          <a:lstStyle>
            <a:lvl1pPr algn="r">
              <a:defRPr sz="1200"/>
            </a:lvl1pPr>
          </a:lstStyle>
          <a:p>
            <a:pPr>
              <a:defRPr/>
            </a:pPr>
            <a:fld id="{EA9D30FF-9124-453E-8DCD-BEEE13C89507}" type="datetimeFigureOut">
              <a:rPr lang="en-US"/>
              <a:pPr>
                <a:defRPr/>
              </a:pPr>
              <a:t>8/6/2009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550" tIns="45775" rIns="91550" bIns="45775" rtlCol="0" anchor="b"/>
          <a:lstStyle>
            <a:lvl1pPr algn="r">
              <a:defRPr sz="1200"/>
            </a:lvl1pPr>
          </a:lstStyle>
          <a:p>
            <a:pPr>
              <a:defRPr/>
            </a:pPr>
            <a:fld id="{8999FB47-48DC-4716-AB7A-BC63BE36F437}" type="slidenum">
              <a:rPr lang="en-NZ"/>
              <a:pPr>
                <a:defRPr/>
              </a:pPr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50" tIns="45775" rIns="91550" bIns="4577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50" tIns="45775" rIns="91550" bIns="4577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7287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8050" y="4721225"/>
            <a:ext cx="4989513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50" tIns="45775" rIns="91550" bIns="4577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50" tIns="45775" rIns="91550" bIns="4577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245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50" tIns="45775" rIns="91550" bIns="4577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A133B21-B720-4AEC-9A6F-E0EAD4EE06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81E65F-6EB1-4E76-A5A6-8FF0366C0762}" type="slidenum">
              <a:rPr lang="en-US"/>
              <a:pPr/>
              <a:t>1</a:t>
            </a:fld>
            <a:endParaRPr 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333CFF-3C66-4D4C-8AC1-52CD9AF7CB77}" type="slidenum">
              <a:rPr lang="en-GB"/>
              <a:pPr/>
              <a:t>5</a:t>
            </a:fld>
            <a:endParaRPr lang="en-GB"/>
          </a:p>
        </p:txBody>
      </p:sp>
      <p:sp>
        <p:nvSpPr>
          <p:cNvPr id="2662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20750" y="746125"/>
            <a:ext cx="4965700" cy="3725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7415" y="4721186"/>
            <a:ext cx="4990783" cy="447270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133B21-B720-4AEC-9A6F-E0EAD4EE067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NZ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9DC007-4088-46D0-86F3-5233B212CD68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ccfetti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4021138"/>
            <a:ext cx="4572000" cy="283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Accent_Learning_RGB.jp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324600" y="152400"/>
            <a:ext cx="2590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3886200"/>
            <a:ext cx="7088187" cy="6223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459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459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133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133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NZ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6" descr="Accent_Learning_RGB.jpg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451725" y="5661025"/>
            <a:ext cx="1547813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50505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50505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50505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50505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rgbClr val="50505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rgbClr val="50505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rgbClr val="50505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rgbClr val="50505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rgbClr val="50505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50505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505050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505050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505050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505050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0505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0505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0505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50505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Word_97_-_2003_Document1.doc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57224" y="1357298"/>
            <a:ext cx="7772400" cy="1785937"/>
          </a:xfrm>
        </p:spPr>
        <p:txBody>
          <a:bodyPr/>
          <a:lstStyle/>
          <a:p>
            <a:pPr algn="ctr" eaLnBrk="1" hangingPunct="1"/>
            <a:r>
              <a:rPr lang="en-US" sz="4000" smtClean="0"/>
              <a:t/>
            </a:r>
            <a:br>
              <a:rPr lang="en-US" sz="4000" smtClean="0"/>
            </a:br>
            <a:r>
              <a:rPr lang="en-US" sz="4000" smtClean="0"/>
              <a:t> </a:t>
            </a:r>
            <a:r>
              <a:rPr lang="en-US" sz="4000" b="1" smtClean="0"/>
              <a:t>E-Learning Languages 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2400" smtClean="0"/>
              <a:t>Workshop 2 – August 2009</a:t>
            </a:r>
            <a:endParaRPr lang="en-US" sz="2400" dirty="0" smtClean="0"/>
          </a:p>
        </p:txBody>
      </p:sp>
      <p:pic>
        <p:nvPicPr>
          <p:cNvPr id="3075" name="Picture 4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643313" y="3357563"/>
            <a:ext cx="1866900" cy="1171575"/>
          </a:xfrm>
        </p:spPr>
      </p:pic>
      <p:sp>
        <p:nvSpPr>
          <p:cNvPr id="3076" name="Footer Placeholder 4"/>
          <p:cNvSpPr>
            <a:spLocks noGrp="1"/>
          </p:cNvSpPr>
          <p:nvPr>
            <p:ph type="ftr" sz="quarter" idx="4294967295"/>
          </p:nvPr>
        </p:nvSpPr>
        <p:spPr bwMode="auto">
          <a:xfrm>
            <a:off x="428596" y="4929197"/>
            <a:ext cx="6072217" cy="11430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z="1800" dirty="0" smtClean="0"/>
              <a:t>Noeline Grant</a:t>
            </a:r>
          </a:p>
          <a:p>
            <a:r>
              <a:rPr lang="en-US" sz="1800" dirty="0" smtClean="0"/>
              <a:t> </a:t>
            </a:r>
            <a:r>
              <a:rPr lang="en-US" sz="1800" dirty="0"/>
              <a:t>Adviser Learning </a:t>
            </a:r>
            <a:r>
              <a:rPr lang="en-US" sz="1800" dirty="0" smtClean="0"/>
              <a:t>Languages</a:t>
            </a:r>
            <a:endParaRPr lang="en-US" sz="1800" dirty="0"/>
          </a:p>
          <a:p>
            <a:r>
              <a:rPr lang="en-US" sz="1800" dirty="0"/>
              <a:t>Accent Learning 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33400" y="6019800"/>
            <a:ext cx="9017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NZ" sz="3600" b="1" dirty="0">
                <a:solidFill>
                  <a:srgbClr val="FF0000"/>
                </a:solidFill>
              </a:rPr>
              <a:t>Linking to the revised Curriculum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NZ" sz="2800" b="1" dirty="0">
                <a:solidFill>
                  <a:srgbClr val="0070C0"/>
                </a:solidFill>
              </a:rPr>
              <a:t>Key competencies</a:t>
            </a:r>
          </a:p>
          <a:p>
            <a:r>
              <a:rPr lang="en-NZ" sz="2800" dirty="0"/>
              <a:t>Thinking (</a:t>
            </a:r>
            <a:r>
              <a:rPr lang="en-NZ" sz="2400" dirty="0"/>
              <a:t>metacognitive processes…)</a:t>
            </a:r>
          </a:p>
          <a:p>
            <a:r>
              <a:rPr lang="en-NZ" sz="2800" dirty="0"/>
              <a:t>Using language, symbols &amp; texts </a:t>
            </a:r>
            <a:r>
              <a:rPr lang="en-NZ" sz="2400" dirty="0"/>
              <a:t>(making meaning of codes, receive and produce information…)</a:t>
            </a:r>
          </a:p>
          <a:p>
            <a:r>
              <a:rPr lang="en-NZ" sz="2800" dirty="0"/>
              <a:t>Managing self (</a:t>
            </a:r>
            <a:r>
              <a:rPr lang="en-NZ" sz="2400" dirty="0"/>
              <a:t>motivation, stick-ability…)</a:t>
            </a:r>
          </a:p>
          <a:p>
            <a:r>
              <a:rPr lang="en-NZ" sz="2800" dirty="0"/>
              <a:t>Relating to others (</a:t>
            </a:r>
            <a:r>
              <a:rPr lang="en-NZ" sz="2400" dirty="0"/>
              <a:t>interact effectively…)</a:t>
            </a:r>
          </a:p>
          <a:p>
            <a:r>
              <a:rPr lang="en-NZ" sz="2800" dirty="0"/>
              <a:t>Participating and contributing (</a:t>
            </a:r>
            <a:r>
              <a:rPr lang="en-NZ" sz="2400" dirty="0"/>
              <a:t>show social awareness when interacting with others</a:t>
            </a:r>
            <a:r>
              <a:rPr lang="en-NZ" sz="2800" dirty="0"/>
              <a:t>)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4000" dirty="0">
                <a:solidFill>
                  <a:srgbClr val="FF0000"/>
                </a:solidFill>
              </a:rPr>
              <a:t>Input </a:t>
            </a:r>
            <a:r>
              <a:rPr lang="en-NZ" sz="4000" dirty="0" smtClean="0">
                <a:solidFill>
                  <a:srgbClr val="FF0000"/>
                </a:solidFill>
              </a:rPr>
              <a:t>theory</a:t>
            </a:r>
            <a:r>
              <a:rPr lang="en-NZ" sz="4000" dirty="0"/>
              <a:t/>
            </a:r>
            <a:br>
              <a:rPr lang="en-NZ" sz="4000" dirty="0"/>
            </a:br>
            <a:r>
              <a:rPr lang="en-NZ" sz="4000" dirty="0" smtClean="0"/>
              <a:t>	</a:t>
            </a:r>
            <a:r>
              <a:rPr lang="en-NZ" sz="3200" dirty="0" smtClean="0"/>
              <a:t>Krashen </a:t>
            </a:r>
            <a:r>
              <a:rPr lang="en-NZ" sz="3200" dirty="0"/>
              <a:t>S. (1985)</a:t>
            </a:r>
            <a:endParaRPr lang="en-US" sz="3200" dirty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NZ" sz="2800" dirty="0"/>
          </a:p>
          <a:p>
            <a:pPr>
              <a:lnSpc>
                <a:spcPct val="90000"/>
              </a:lnSpc>
            </a:pPr>
            <a:r>
              <a:rPr lang="en-NZ" dirty="0"/>
              <a:t>Second language input (</a:t>
            </a:r>
            <a:r>
              <a:rPr lang="en-NZ" i="1" dirty="0" err="1"/>
              <a:t>i</a:t>
            </a:r>
            <a:r>
              <a:rPr lang="en-NZ" dirty="0"/>
              <a:t> + 1) leads to second language acquisition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NZ" dirty="0"/>
          </a:p>
          <a:p>
            <a:pPr>
              <a:lnSpc>
                <a:spcPct val="90000"/>
              </a:lnSpc>
            </a:pPr>
            <a:r>
              <a:rPr lang="en-NZ" dirty="0"/>
              <a:t>Input (+1) is the ONLY requirement for acquisition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NZ" sz="28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NZ" sz="2000" dirty="0">
                <a:solidFill>
                  <a:srgbClr val="0070C0"/>
                </a:solidFill>
              </a:rPr>
              <a:t>Krashen, S. (1985) </a:t>
            </a:r>
            <a:r>
              <a:rPr lang="en-NZ" sz="2000" i="1" dirty="0">
                <a:solidFill>
                  <a:srgbClr val="0070C0"/>
                </a:solidFill>
              </a:rPr>
              <a:t>The input hypothesis: issues and implications.</a:t>
            </a:r>
            <a:r>
              <a:rPr lang="en-NZ" sz="2000" dirty="0">
                <a:solidFill>
                  <a:srgbClr val="0070C0"/>
                </a:solidFill>
              </a:rPr>
              <a:t> 	Harlow: Longman</a:t>
            </a:r>
            <a:r>
              <a:rPr lang="en-NZ" sz="2800" dirty="0">
                <a:solidFill>
                  <a:srgbClr val="0070C0"/>
                </a:solidFill>
              </a:rPr>
              <a:t>.</a:t>
            </a:r>
            <a:endParaRPr lang="en-US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NZ" sz="4000" dirty="0">
                <a:solidFill>
                  <a:srgbClr val="FF0000"/>
                </a:solidFill>
              </a:rPr>
              <a:t>Output </a:t>
            </a:r>
            <a:r>
              <a:rPr lang="en-NZ" sz="4000" dirty="0" smtClean="0">
                <a:solidFill>
                  <a:srgbClr val="FF0000"/>
                </a:solidFill>
              </a:rPr>
              <a:t>Theory</a:t>
            </a:r>
            <a:r>
              <a:rPr lang="en-NZ" sz="4000" dirty="0"/>
              <a:t/>
            </a:r>
            <a:br>
              <a:rPr lang="en-NZ" sz="4000" dirty="0"/>
            </a:br>
            <a:r>
              <a:rPr lang="en-NZ" sz="3200" dirty="0"/>
              <a:t>Swain M. (2000)</a:t>
            </a:r>
            <a:endParaRPr lang="en-US" sz="3200" dirty="0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25769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NZ" dirty="0"/>
              <a:t>Producing language is vital to second language acquisition</a:t>
            </a:r>
          </a:p>
          <a:p>
            <a:pPr>
              <a:lnSpc>
                <a:spcPct val="80000"/>
              </a:lnSpc>
            </a:pPr>
            <a:r>
              <a:rPr lang="en-NZ" dirty="0"/>
              <a:t>Output promotes noticing of the gap between L1 &amp; L2</a:t>
            </a:r>
          </a:p>
          <a:p>
            <a:pPr>
              <a:lnSpc>
                <a:spcPct val="80000"/>
              </a:lnSpc>
            </a:pPr>
            <a:r>
              <a:rPr lang="en-NZ" dirty="0"/>
              <a:t>Output allows learners to test their knowledge about the L2</a:t>
            </a:r>
          </a:p>
          <a:p>
            <a:pPr>
              <a:lnSpc>
                <a:spcPct val="80000"/>
              </a:lnSpc>
            </a:pPr>
            <a:r>
              <a:rPr lang="en-NZ" dirty="0"/>
              <a:t>Output causes the learner to control &amp; reflect on their L2 </a:t>
            </a:r>
            <a:r>
              <a:rPr lang="en-NZ" dirty="0" smtClean="0"/>
              <a:t>knowledge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NZ" sz="1600" dirty="0" smtClean="0">
                <a:solidFill>
                  <a:srgbClr val="0070C0"/>
                </a:solidFill>
              </a:rPr>
              <a:t>	Swain</a:t>
            </a:r>
            <a:r>
              <a:rPr lang="en-NZ" sz="1600" dirty="0">
                <a:solidFill>
                  <a:srgbClr val="0070C0"/>
                </a:solidFill>
              </a:rPr>
              <a:t>, M.(2000) The output hypothesis and beyond: mediating acquisition through </a:t>
            </a:r>
            <a:r>
              <a:rPr lang="en-NZ" sz="1600" dirty="0" smtClean="0">
                <a:solidFill>
                  <a:srgbClr val="0070C0"/>
                </a:solidFill>
              </a:rPr>
              <a:t>collaborative </a:t>
            </a:r>
            <a:r>
              <a:rPr lang="en-NZ" sz="1600" dirty="0">
                <a:solidFill>
                  <a:srgbClr val="0070C0"/>
                </a:solidFill>
              </a:rPr>
              <a:t>dialogue. In </a:t>
            </a:r>
            <a:r>
              <a:rPr lang="en-NZ" sz="1600" dirty="0" err="1">
                <a:solidFill>
                  <a:srgbClr val="0070C0"/>
                </a:solidFill>
              </a:rPr>
              <a:t>Lantolf</a:t>
            </a:r>
            <a:r>
              <a:rPr lang="en-NZ" sz="1600" dirty="0">
                <a:solidFill>
                  <a:srgbClr val="0070C0"/>
                </a:solidFill>
              </a:rPr>
              <a:t>, J. (ed) </a:t>
            </a:r>
            <a:r>
              <a:rPr lang="en-NZ" sz="1600" i="1" dirty="0" err="1">
                <a:solidFill>
                  <a:srgbClr val="0070C0"/>
                </a:solidFill>
              </a:rPr>
              <a:t>Sociocultural</a:t>
            </a:r>
            <a:r>
              <a:rPr lang="en-NZ" sz="1600" i="1" dirty="0">
                <a:solidFill>
                  <a:srgbClr val="0070C0"/>
                </a:solidFill>
              </a:rPr>
              <a:t> theory and second </a:t>
            </a:r>
            <a:r>
              <a:rPr lang="en-NZ" sz="1600" i="1" dirty="0" smtClean="0">
                <a:solidFill>
                  <a:srgbClr val="0070C0"/>
                </a:solidFill>
              </a:rPr>
              <a:t>language </a:t>
            </a:r>
            <a:r>
              <a:rPr lang="en-NZ" sz="1600" i="1" dirty="0">
                <a:solidFill>
                  <a:srgbClr val="0070C0"/>
                </a:solidFill>
              </a:rPr>
              <a:t>learning</a:t>
            </a:r>
            <a:r>
              <a:rPr lang="en-NZ" sz="1600" dirty="0">
                <a:solidFill>
                  <a:srgbClr val="0070C0"/>
                </a:solidFill>
              </a:rPr>
              <a:t>. Oxford: Oxford University Press, 97 – 114.</a:t>
            </a:r>
            <a:endParaRPr lang="en-US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3200" i="1" dirty="0" smtClean="0">
                <a:solidFill>
                  <a:srgbClr val="0070C0"/>
                </a:solidFill>
              </a:rPr>
              <a:t>Creating culturally-safe schools for Māori students </a:t>
            </a:r>
            <a:r>
              <a:rPr lang="en-NZ" sz="3200" dirty="0" smtClean="0">
                <a:solidFill>
                  <a:srgbClr val="0070C0"/>
                </a:solidFill>
              </a:rPr>
              <a:t>(Macfarlane et al, 2007)</a:t>
            </a:r>
            <a:endParaRPr lang="en-N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329130"/>
          </a:xfrm>
        </p:spPr>
        <p:txBody>
          <a:bodyPr/>
          <a:lstStyle/>
          <a:p>
            <a:pPr>
              <a:buNone/>
            </a:pPr>
            <a:r>
              <a:rPr lang="en-NZ" sz="1800" dirty="0" smtClean="0">
                <a:solidFill>
                  <a:srgbClr val="0070C0"/>
                </a:solidFill>
              </a:rPr>
              <a:t>1. Culturally safe schools</a:t>
            </a:r>
          </a:p>
          <a:p>
            <a:r>
              <a:rPr lang="en-NZ" sz="1800" dirty="0" smtClean="0"/>
              <a:t>Students feel respected and proud of who and what they are as Māori</a:t>
            </a:r>
          </a:p>
          <a:p>
            <a:r>
              <a:rPr lang="en-NZ" sz="1800" dirty="0" smtClean="0"/>
              <a:t>T learn about Maori preferred ways of learning, </a:t>
            </a:r>
            <a:r>
              <a:rPr lang="en-NZ" sz="1800" dirty="0" err="1" smtClean="0"/>
              <a:t>whānau</a:t>
            </a:r>
            <a:r>
              <a:rPr lang="en-NZ" sz="1800" dirty="0" smtClean="0"/>
              <a:t> wisdom and </a:t>
            </a:r>
            <a:r>
              <a:rPr lang="en-NZ" sz="1800" dirty="0" err="1" smtClean="0"/>
              <a:t>karakia</a:t>
            </a:r>
            <a:r>
              <a:rPr lang="en-NZ" sz="1800" dirty="0" smtClean="0"/>
              <a:t> (acknowledgement, celebration, honouring an individual’s </a:t>
            </a:r>
            <a:r>
              <a:rPr lang="en-NZ" sz="1800" dirty="0" err="1" smtClean="0"/>
              <a:t>māoriness</a:t>
            </a:r>
            <a:r>
              <a:rPr lang="en-NZ" sz="1800" dirty="0" smtClean="0"/>
              <a:t>…)</a:t>
            </a:r>
          </a:p>
          <a:p>
            <a:r>
              <a:rPr lang="en-NZ" sz="1800" dirty="0" smtClean="0"/>
              <a:t>Support senior students finding out who &amp; what to ask about </a:t>
            </a:r>
            <a:r>
              <a:rPr lang="en-NZ" sz="1800" dirty="0" err="1" smtClean="0"/>
              <a:t>tikanga</a:t>
            </a:r>
            <a:r>
              <a:rPr lang="en-NZ" sz="1800" dirty="0" smtClean="0"/>
              <a:t> Māori</a:t>
            </a:r>
          </a:p>
          <a:p>
            <a:pPr>
              <a:buNone/>
            </a:pPr>
            <a:endParaRPr lang="en-NZ" sz="1800" dirty="0" smtClean="0"/>
          </a:p>
          <a:p>
            <a:pPr>
              <a:buNone/>
            </a:pPr>
            <a:r>
              <a:rPr lang="en-NZ" sz="1800" dirty="0" smtClean="0">
                <a:solidFill>
                  <a:srgbClr val="0070C0"/>
                </a:solidFill>
              </a:rPr>
              <a:t>2. Relationships</a:t>
            </a:r>
          </a:p>
          <a:p>
            <a:r>
              <a:rPr lang="en-NZ" sz="1800" dirty="0" smtClean="0"/>
              <a:t>Appreciate, support, value and encourage each other to share talents</a:t>
            </a:r>
          </a:p>
          <a:p>
            <a:r>
              <a:rPr lang="en-NZ" sz="1800" dirty="0" smtClean="0"/>
              <a:t>Support S to see themselves as successful learners</a:t>
            </a:r>
          </a:p>
          <a:p>
            <a:r>
              <a:rPr lang="en-NZ" sz="1800" dirty="0" smtClean="0"/>
              <a:t>Treat S in open &amp; honest manner, giving feedback and making it fun</a:t>
            </a:r>
          </a:p>
          <a:p>
            <a:r>
              <a:rPr lang="en-NZ" sz="1800" dirty="0" smtClean="0"/>
              <a:t>Build S competency to create &amp; maintain relationships (peer support)</a:t>
            </a:r>
          </a:p>
          <a:p>
            <a:r>
              <a:rPr lang="en-NZ" sz="1800" dirty="0" smtClean="0"/>
              <a:t>Offer S choice when misbehaviour occurs – tis helps them learn from their mistakes</a:t>
            </a:r>
          </a:p>
          <a:p>
            <a:endParaRPr lang="en-NZ" sz="2000" dirty="0" smtClean="0"/>
          </a:p>
          <a:p>
            <a:endParaRPr lang="en-NZ" sz="2000" dirty="0" smtClean="0"/>
          </a:p>
          <a:p>
            <a:pPr>
              <a:buNone/>
            </a:pPr>
            <a:endParaRPr lang="en-NZ" sz="1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sz="3600" i="1" dirty="0" smtClean="0">
                <a:solidFill>
                  <a:srgbClr val="0070C0"/>
                </a:solidFill>
              </a:rPr>
              <a:t>Creating culturally-safe schools for Māori students </a:t>
            </a:r>
            <a:r>
              <a:rPr lang="en-NZ" sz="3600" dirty="0" smtClean="0">
                <a:solidFill>
                  <a:srgbClr val="0070C0"/>
                </a:solidFill>
              </a:rPr>
              <a:t>(Macfarlane et al, 2007)</a:t>
            </a:r>
            <a:endParaRPr lang="en-NZ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29130"/>
          </a:xfrm>
        </p:spPr>
        <p:txBody>
          <a:bodyPr/>
          <a:lstStyle/>
          <a:p>
            <a:pPr>
              <a:buNone/>
            </a:pPr>
            <a:r>
              <a:rPr lang="en-NZ" sz="1800" dirty="0" smtClean="0">
                <a:solidFill>
                  <a:srgbClr val="0070C0"/>
                </a:solidFill>
              </a:rPr>
              <a:t>3. Restorative practices</a:t>
            </a:r>
          </a:p>
          <a:p>
            <a:r>
              <a:rPr lang="en-NZ" sz="1800" dirty="0" smtClean="0"/>
              <a:t>Respond to wrongdoing by restoring mana for all affected by the wrong  i.e. safety (freedom from harm/threat); accountability (take responsibility to heal the harm to relationships from wrongdoing); competency (learn how to choose to act differently in the future)</a:t>
            </a:r>
          </a:p>
          <a:p>
            <a:pPr>
              <a:buNone/>
            </a:pPr>
            <a:r>
              <a:rPr lang="en-NZ" sz="1800" dirty="0" smtClean="0">
                <a:solidFill>
                  <a:srgbClr val="0070C0"/>
                </a:solidFill>
              </a:rPr>
              <a:t>4. Relationship-based classrooms</a:t>
            </a:r>
          </a:p>
          <a:p>
            <a:r>
              <a:rPr lang="en-NZ" sz="1800" dirty="0" smtClean="0"/>
              <a:t>Reciprocal relationships between T &amp; S (</a:t>
            </a:r>
            <a:r>
              <a:rPr lang="en-NZ" sz="1800" i="1" dirty="0" err="1" smtClean="0"/>
              <a:t>ako</a:t>
            </a:r>
            <a:r>
              <a:rPr lang="en-NZ" sz="1800" dirty="0" smtClean="0"/>
              <a:t>); encourage role models and mentorship; involve </a:t>
            </a:r>
            <a:r>
              <a:rPr lang="en-NZ" sz="1800" dirty="0" err="1" smtClean="0"/>
              <a:t>whānau</a:t>
            </a:r>
            <a:r>
              <a:rPr lang="en-NZ" sz="1800" dirty="0" smtClean="0"/>
              <a:t>; learning-centred &amp; student-driven learning; t offers individual attention, uses “I”; </a:t>
            </a:r>
          </a:p>
          <a:p>
            <a:pPr>
              <a:buNone/>
            </a:pPr>
            <a:r>
              <a:rPr lang="en-NZ" sz="1800" dirty="0" smtClean="0">
                <a:solidFill>
                  <a:srgbClr val="0070C0"/>
                </a:solidFill>
              </a:rPr>
              <a:t>5. Culture of care</a:t>
            </a:r>
          </a:p>
          <a:p>
            <a:r>
              <a:rPr lang="en-NZ" sz="1800" dirty="0" smtClean="0"/>
              <a:t>Providing hospitality to guests; welcoming new students; </a:t>
            </a:r>
            <a:r>
              <a:rPr lang="en-NZ" sz="1800" i="1" dirty="0" err="1" smtClean="0"/>
              <a:t>karakia</a:t>
            </a:r>
            <a:r>
              <a:rPr lang="en-NZ" sz="1800" dirty="0" smtClean="0"/>
              <a:t> (meetings)</a:t>
            </a:r>
          </a:p>
          <a:p>
            <a:pPr>
              <a:buNone/>
            </a:pPr>
            <a:r>
              <a:rPr lang="en-NZ" sz="1800" dirty="0" smtClean="0">
                <a:solidFill>
                  <a:srgbClr val="0070C0"/>
                </a:solidFill>
              </a:rPr>
              <a:t>6. Community</a:t>
            </a:r>
          </a:p>
          <a:p>
            <a:r>
              <a:rPr lang="en-NZ" sz="1800" dirty="0" smtClean="0"/>
              <a:t>School/classroom becomes a place for everyone; open respect for </a:t>
            </a:r>
            <a:r>
              <a:rPr lang="en-NZ" sz="1800" i="1" dirty="0" err="1" smtClean="0"/>
              <a:t>te</a:t>
            </a:r>
            <a:r>
              <a:rPr lang="en-NZ" sz="1800" i="1" dirty="0" smtClean="0"/>
              <a:t> reo </a:t>
            </a:r>
            <a:r>
              <a:rPr lang="en-NZ" sz="1800" dirty="0" smtClean="0"/>
              <a:t>Māori and </a:t>
            </a:r>
            <a:r>
              <a:rPr lang="en-NZ" sz="1800" i="1" dirty="0" err="1" smtClean="0"/>
              <a:t>tikanga</a:t>
            </a:r>
            <a:r>
              <a:rPr lang="en-NZ" sz="1800" i="1" dirty="0" smtClean="0"/>
              <a:t> </a:t>
            </a:r>
            <a:r>
              <a:rPr lang="en-NZ" sz="1800" dirty="0" smtClean="0"/>
              <a:t>Māori; fosters continuity; buddy/mentor system in place</a:t>
            </a:r>
          </a:p>
          <a:p>
            <a:pPr>
              <a:buNone/>
            </a:pPr>
            <a:endParaRPr lang="en-NZ" sz="2000" dirty="0" smtClean="0"/>
          </a:p>
          <a:p>
            <a:endParaRPr lang="en-NZ" sz="2000" dirty="0" smtClean="0"/>
          </a:p>
          <a:p>
            <a:pPr>
              <a:buNone/>
            </a:pPr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>
                <a:solidFill>
                  <a:srgbClr val="FF0000"/>
                </a:solidFill>
              </a:rPr>
              <a:t>Session 3</a:t>
            </a:r>
            <a:br>
              <a:rPr lang="en-US" sz="4000" b="1" dirty="0" smtClean="0">
                <a:solidFill>
                  <a:srgbClr val="FF0000"/>
                </a:solidFill>
              </a:rPr>
            </a:br>
            <a:r>
              <a:rPr lang="en-US" sz="4000" b="1" dirty="0" smtClean="0"/>
              <a:t>Teacher Inquiry report writing</a:t>
            </a:r>
            <a:endParaRPr lang="en-NZ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NZ" sz="2800" dirty="0" smtClean="0"/>
              <a:t>Write up the first 25% of your project</a:t>
            </a:r>
          </a:p>
          <a:p>
            <a:pPr>
              <a:buFont typeface="Wingdings" pitchFamily="2" charset="2"/>
              <a:buChar char="§"/>
            </a:pPr>
            <a:endParaRPr lang="en-NZ" sz="2800" dirty="0" smtClean="0"/>
          </a:p>
          <a:p>
            <a:pPr>
              <a:buFont typeface="Wingdings" pitchFamily="2" charset="2"/>
              <a:buChar char="§"/>
            </a:pPr>
            <a:r>
              <a:rPr lang="en-NZ" sz="2800" dirty="0" smtClean="0"/>
              <a:t>Peer review another colleague’s work &amp; give feedback</a:t>
            </a:r>
          </a:p>
          <a:p>
            <a:pPr>
              <a:buNone/>
            </a:pPr>
            <a:endParaRPr lang="en-NZ" sz="2800" dirty="0" smtClean="0"/>
          </a:p>
          <a:p>
            <a:pPr>
              <a:buFont typeface="Wingdings" pitchFamily="2" charset="2"/>
              <a:buChar char="§"/>
            </a:pPr>
            <a:r>
              <a:rPr lang="en-NZ" sz="2800" dirty="0" smtClean="0"/>
              <a:t>Identify your next steps before our next workshop </a:t>
            </a:r>
            <a:r>
              <a:rPr lang="en-NZ" sz="2800" dirty="0" smtClean="0">
                <a:solidFill>
                  <a:srgbClr val="FF0000"/>
                </a:solidFill>
              </a:rPr>
              <a:t>(14</a:t>
            </a:r>
            <a:r>
              <a:rPr lang="en-NZ" sz="2800" baseline="30000" dirty="0" smtClean="0">
                <a:solidFill>
                  <a:srgbClr val="FF0000"/>
                </a:solidFill>
              </a:rPr>
              <a:t>th</a:t>
            </a:r>
            <a:r>
              <a:rPr lang="en-NZ" sz="2800" dirty="0" smtClean="0">
                <a:solidFill>
                  <a:srgbClr val="FF0000"/>
                </a:solidFill>
              </a:rPr>
              <a:t> or 16</a:t>
            </a:r>
            <a:r>
              <a:rPr lang="en-NZ" sz="2800" baseline="30000" dirty="0" smtClean="0">
                <a:solidFill>
                  <a:srgbClr val="FF0000"/>
                </a:solidFill>
              </a:rPr>
              <a:t>th</a:t>
            </a:r>
            <a:r>
              <a:rPr lang="en-NZ" sz="2800" dirty="0" smtClean="0">
                <a:solidFill>
                  <a:srgbClr val="FF0000"/>
                </a:solidFill>
              </a:rPr>
              <a:t> September) </a:t>
            </a:r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481139"/>
          <a:ext cx="8229600" cy="5121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29378"/>
                <a:gridCol w="1900222"/>
              </a:tblGrid>
              <a:tr h="524571">
                <a:tc>
                  <a:txBody>
                    <a:bodyPr/>
                    <a:lstStyle/>
                    <a:p>
                      <a:r>
                        <a:rPr lang="en-NZ" dirty="0" smtClean="0"/>
                        <a:t>Actions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Timeframe</a:t>
                      </a:r>
                      <a:endParaRPr lang="en-NZ" dirty="0"/>
                    </a:p>
                  </a:txBody>
                  <a:tcPr/>
                </a:tc>
              </a:tr>
              <a:tr h="851786">
                <a:tc>
                  <a:txBody>
                    <a:bodyPr/>
                    <a:lstStyle/>
                    <a:p>
                      <a:r>
                        <a:rPr lang="en-NZ" dirty="0" smtClean="0"/>
                        <a:t>1.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849741">
                <a:tc>
                  <a:txBody>
                    <a:bodyPr/>
                    <a:lstStyle/>
                    <a:p>
                      <a:r>
                        <a:rPr lang="en-NZ" dirty="0" smtClean="0"/>
                        <a:t>2.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936209">
                <a:tc>
                  <a:txBody>
                    <a:bodyPr/>
                    <a:lstStyle/>
                    <a:p>
                      <a:r>
                        <a:rPr lang="en-NZ" dirty="0" smtClean="0"/>
                        <a:t>3.  Contribute something to our </a:t>
                      </a:r>
                      <a:r>
                        <a:rPr lang="en-NZ" dirty="0" err="1" smtClean="0"/>
                        <a:t>Wikispace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   14 August</a:t>
                      </a:r>
                      <a:endParaRPr lang="en-NZ" dirty="0"/>
                    </a:p>
                  </a:txBody>
                  <a:tcPr/>
                </a:tc>
              </a:tr>
              <a:tr h="955447">
                <a:tc>
                  <a:txBody>
                    <a:bodyPr/>
                    <a:lstStyle/>
                    <a:p>
                      <a:r>
                        <a:rPr lang="en-NZ" dirty="0" smtClean="0"/>
                        <a:t>4. Peer review my colleague’s 25% write up of ELL report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Z" dirty="0"/>
                    </a:p>
                  </a:txBody>
                  <a:tcPr/>
                </a:tc>
              </a:tr>
              <a:tr h="1003686">
                <a:tc>
                  <a:txBody>
                    <a:bodyPr/>
                    <a:lstStyle/>
                    <a:p>
                      <a:r>
                        <a:rPr lang="en-NZ" dirty="0" smtClean="0"/>
                        <a:t>5. My</a:t>
                      </a:r>
                      <a:r>
                        <a:rPr lang="en-NZ" baseline="0" dirty="0" smtClean="0"/>
                        <a:t> contribution to the next workshop will be presenting the main findings from a research article.</a:t>
                      </a:r>
                      <a:endParaRPr lang="en-N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NZ" dirty="0" smtClean="0"/>
                        <a:t>14/16</a:t>
                      </a:r>
                      <a:r>
                        <a:rPr lang="en-NZ" baseline="0" dirty="0" smtClean="0"/>
                        <a:t> Sept</a:t>
                      </a:r>
                      <a:endParaRPr lang="en-NZ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NZ" dirty="0" smtClean="0"/>
              <a:t>	 Next steps </a:t>
            </a:r>
            <a:endParaRPr lang="en-NZ" dirty="0"/>
          </a:p>
        </p:txBody>
      </p:sp>
      <p:pic>
        <p:nvPicPr>
          <p:cNvPr id="5" name="Picture 6" descr="MCj0293636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0"/>
            <a:ext cx="1839912" cy="1281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1714489"/>
            <a:ext cx="7772400" cy="1071569"/>
          </a:xfrm>
        </p:spPr>
        <p:txBody>
          <a:bodyPr/>
          <a:lstStyle/>
          <a:p>
            <a:pPr algn="ctr"/>
            <a:r>
              <a:rPr lang="en-NZ" sz="4000" dirty="0" smtClean="0"/>
              <a:t>Learning Languages</a:t>
            </a:r>
            <a:br>
              <a:rPr lang="en-NZ" sz="4000" dirty="0" smtClean="0"/>
            </a:br>
            <a:r>
              <a:rPr lang="en-NZ" sz="4000" b="1" dirty="0" err="1" smtClean="0"/>
              <a:t>Whakataukī</a:t>
            </a:r>
            <a:r>
              <a:rPr lang="en-NZ" dirty="0" smtClean="0"/>
              <a:t>	</a:t>
            </a:r>
            <a:endParaRPr lang="en-NZ" dirty="0"/>
          </a:p>
        </p:txBody>
      </p:sp>
      <p:sp>
        <p:nvSpPr>
          <p:cNvPr id="2" name="Content Placeholder 1"/>
          <p:cNvSpPr>
            <a:spLocks noGrp="1"/>
          </p:cNvSpPr>
          <p:nvPr>
            <p:ph type="subTitle" idx="1"/>
          </p:nvPr>
        </p:nvSpPr>
        <p:spPr>
          <a:xfrm>
            <a:off x="684213" y="3429000"/>
            <a:ext cx="7088187" cy="18573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NZ" dirty="0" err="1" smtClean="0"/>
              <a:t>Ko</a:t>
            </a:r>
            <a:r>
              <a:rPr lang="en-NZ" dirty="0" smtClean="0"/>
              <a:t> </a:t>
            </a:r>
            <a:r>
              <a:rPr lang="en-NZ" dirty="0" err="1" smtClean="0"/>
              <a:t>tōu</a:t>
            </a:r>
            <a:r>
              <a:rPr lang="en-NZ" dirty="0" smtClean="0"/>
              <a:t> reo, </a:t>
            </a:r>
            <a:r>
              <a:rPr lang="en-NZ" dirty="0" err="1" smtClean="0"/>
              <a:t>ko</a:t>
            </a:r>
            <a:r>
              <a:rPr lang="en-NZ" dirty="0" smtClean="0"/>
              <a:t> </a:t>
            </a:r>
            <a:r>
              <a:rPr lang="en-NZ" dirty="0" err="1" smtClean="0"/>
              <a:t>tōku</a:t>
            </a:r>
            <a:r>
              <a:rPr lang="en-NZ" dirty="0" smtClean="0"/>
              <a:t> reo,</a:t>
            </a:r>
          </a:p>
          <a:p>
            <a:pPr>
              <a:buNone/>
            </a:pPr>
            <a:r>
              <a:rPr lang="en-NZ" dirty="0" err="1" smtClean="0"/>
              <a:t>te</a:t>
            </a:r>
            <a:r>
              <a:rPr lang="en-NZ" dirty="0" smtClean="0"/>
              <a:t> </a:t>
            </a:r>
            <a:r>
              <a:rPr lang="en-NZ" dirty="0" err="1" smtClean="0"/>
              <a:t>tuakiri</a:t>
            </a:r>
            <a:r>
              <a:rPr lang="en-NZ" dirty="0" smtClean="0"/>
              <a:t> </a:t>
            </a:r>
            <a:r>
              <a:rPr lang="en-NZ" dirty="0" err="1" smtClean="0"/>
              <a:t>tangata</a:t>
            </a:r>
            <a:r>
              <a:rPr lang="en-NZ" dirty="0" smtClean="0"/>
              <a:t>. </a:t>
            </a:r>
          </a:p>
          <a:p>
            <a:pPr>
              <a:buNone/>
            </a:pPr>
            <a:r>
              <a:rPr lang="en-NZ" dirty="0" err="1" smtClean="0"/>
              <a:t>Tīhei</a:t>
            </a:r>
            <a:r>
              <a:rPr lang="en-NZ" dirty="0" smtClean="0"/>
              <a:t> </a:t>
            </a:r>
            <a:r>
              <a:rPr lang="en-NZ" dirty="0" err="1" smtClean="0"/>
              <a:t>uriuri</a:t>
            </a:r>
            <a:r>
              <a:rPr lang="en-NZ" dirty="0" smtClean="0"/>
              <a:t>, </a:t>
            </a:r>
            <a:r>
              <a:rPr lang="en-NZ" dirty="0" err="1" smtClean="0"/>
              <a:t>tīhei</a:t>
            </a:r>
            <a:r>
              <a:rPr lang="en-NZ" dirty="0" smtClean="0"/>
              <a:t> </a:t>
            </a:r>
            <a:r>
              <a:rPr lang="en-NZ" dirty="0" err="1" smtClean="0"/>
              <a:t>nakonako</a:t>
            </a:r>
            <a:r>
              <a:rPr lang="en-NZ" sz="4000" dirty="0" smtClean="0"/>
              <a:t>.</a:t>
            </a:r>
          </a:p>
          <a:p>
            <a:pPr>
              <a:buNone/>
            </a:pPr>
            <a:endParaRPr lang="en-NZ" sz="1800" dirty="0" smtClean="0"/>
          </a:p>
          <a:p>
            <a:pPr>
              <a:buNone/>
            </a:pPr>
            <a:r>
              <a:rPr lang="en-NZ" sz="2400" i="1" dirty="0" smtClean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85800" y="1714489"/>
            <a:ext cx="7772400" cy="1071569"/>
          </a:xfrm>
        </p:spPr>
        <p:txBody>
          <a:bodyPr/>
          <a:lstStyle/>
          <a:p>
            <a:pPr algn="ctr"/>
            <a:r>
              <a:rPr lang="en-NZ" sz="4000" dirty="0" smtClean="0"/>
              <a:t>Learning Languages</a:t>
            </a:r>
            <a:br>
              <a:rPr lang="en-NZ" sz="4000" dirty="0" smtClean="0"/>
            </a:br>
            <a:r>
              <a:rPr lang="en-NZ" sz="4000" b="1" dirty="0" err="1" smtClean="0"/>
              <a:t>Whakataukī</a:t>
            </a:r>
            <a:r>
              <a:rPr lang="en-NZ" sz="4000" dirty="0" smtClean="0"/>
              <a:t>	</a:t>
            </a:r>
            <a:endParaRPr lang="en-NZ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type="subTitle" idx="1"/>
          </p:nvPr>
        </p:nvSpPr>
        <p:spPr>
          <a:xfrm>
            <a:off x="684213" y="3429000"/>
            <a:ext cx="7088187" cy="18573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NZ" dirty="0" err="1" smtClean="0"/>
              <a:t>Ko</a:t>
            </a:r>
            <a:r>
              <a:rPr lang="en-NZ" dirty="0" smtClean="0"/>
              <a:t> </a:t>
            </a:r>
            <a:r>
              <a:rPr lang="en-NZ" dirty="0" err="1" smtClean="0"/>
              <a:t>tōu</a:t>
            </a:r>
            <a:r>
              <a:rPr lang="en-NZ" dirty="0" smtClean="0"/>
              <a:t> ___, __ </a:t>
            </a:r>
            <a:r>
              <a:rPr lang="en-NZ" dirty="0" err="1" smtClean="0"/>
              <a:t>tōku</a:t>
            </a:r>
            <a:r>
              <a:rPr lang="en-NZ" dirty="0" smtClean="0"/>
              <a:t> ___</a:t>
            </a:r>
          </a:p>
          <a:p>
            <a:pPr>
              <a:buNone/>
            </a:pPr>
            <a:r>
              <a:rPr lang="en-NZ" dirty="0" err="1" smtClean="0"/>
              <a:t>te</a:t>
            </a:r>
            <a:r>
              <a:rPr lang="en-NZ" dirty="0" smtClean="0"/>
              <a:t> </a:t>
            </a:r>
            <a:r>
              <a:rPr lang="en-NZ" dirty="0" err="1" smtClean="0"/>
              <a:t>tuakiri</a:t>
            </a:r>
            <a:r>
              <a:rPr lang="en-NZ" dirty="0" smtClean="0"/>
              <a:t> _______. </a:t>
            </a:r>
          </a:p>
          <a:p>
            <a:pPr>
              <a:buNone/>
            </a:pPr>
            <a:r>
              <a:rPr lang="en-NZ" dirty="0" err="1" smtClean="0"/>
              <a:t>Tīhei</a:t>
            </a:r>
            <a:r>
              <a:rPr lang="en-NZ" dirty="0" smtClean="0"/>
              <a:t> </a:t>
            </a:r>
            <a:r>
              <a:rPr lang="en-NZ" dirty="0" err="1" smtClean="0"/>
              <a:t>uri</a:t>
            </a:r>
            <a:r>
              <a:rPr lang="en-NZ" dirty="0" smtClean="0"/>
              <a:t>___, ____ </a:t>
            </a:r>
            <a:r>
              <a:rPr lang="en-NZ" dirty="0" err="1" smtClean="0"/>
              <a:t>nako</a:t>
            </a:r>
            <a:r>
              <a:rPr lang="en-NZ" dirty="0" smtClean="0"/>
              <a:t>___</a:t>
            </a:r>
            <a:r>
              <a:rPr lang="en-NZ" sz="4000" dirty="0" smtClean="0"/>
              <a:t>.</a:t>
            </a:r>
          </a:p>
          <a:p>
            <a:pPr>
              <a:buNone/>
            </a:pPr>
            <a:endParaRPr lang="en-NZ" sz="1800" dirty="0" smtClean="0"/>
          </a:p>
          <a:p>
            <a:pPr>
              <a:buNone/>
            </a:pPr>
            <a:r>
              <a:rPr lang="en-NZ" sz="2400" i="1" dirty="0" smtClean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42910" y="1428736"/>
            <a:ext cx="8215370" cy="5000660"/>
          </a:xfrm>
        </p:spPr>
        <p:txBody>
          <a:bodyPr/>
          <a:lstStyle/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Session 1</a:t>
            </a:r>
            <a:r>
              <a:rPr lang="en-US" sz="2000" b="1" dirty="0" smtClean="0"/>
              <a:t>: Where are we at? </a:t>
            </a:r>
          </a:p>
          <a:p>
            <a:pPr>
              <a:buNone/>
            </a:pPr>
            <a:r>
              <a:rPr lang="en-US" sz="2000" b="1" dirty="0" smtClean="0"/>
              <a:t> What is the evidence telling me? What is my next step?</a:t>
            </a:r>
            <a:endParaRPr lang="en-NZ" sz="2000" dirty="0" smtClean="0"/>
          </a:p>
          <a:p>
            <a:pPr>
              <a:buFont typeface="Wingdings" pitchFamily="2" charset="2"/>
              <a:buChar char="v"/>
            </a:pPr>
            <a:r>
              <a:rPr lang="en-NZ" sz="2000" dirty="0" smtClean="0"/>
              <a:t>Each teacher to share where they are at</a:t>
            </a:r>
          </a:p>
          <a:p>
            <a:pPr>
              <a:buFont typeface="Wingdings" pitchFamily="2" charset="2"/>
              <a:buChar char="v"/>
            </a:pPr>
            <a:r>
              <a:rPr lang="en-NZ" sz="2000" dirty="0" smtClean="0"/>
              <a:t>Share data gathering tools, analysis of evidence and next step</a:t>
            </a:r>
          </a:p>
          <a:p>
            <a:pPr>
              <a:buNone/>
            </a:pPr>
            <a:endParaRPr lang="en-NZ" sz="2000" dirty="0" smtClean="0"/>
          </a:p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Session 2</a:t>
            </a:r>
            <a:r>
              <a:rPr lang="en-US" sz="2000" b="1" dirty="0" smtClean="0"/>
              <a:t>: Making the links to research/ readings</a:t>
            </a:r>
            <a:endParaRPr lang="en-NZ" sz="2000" dirty="0" smtClean="0"/>
          </a:p>
          <a:p>
            <a:pPr>
              <a:buFont typeface="Wingdings" pitchFamily="2" charset="2"/>
              <a:buChar char="v"/>
            </a:pPr>
            <a:r>
              <a:rPr lang="en-US" sz="2000" dirty="0" smtClean="0"/>
              <a:t> </a:t>
            </a:r>
            <a:r>
              <a:rPr lang="en-NZ" sz="2000" dirty="0" smtClean="0"/>
              <a:t>Share findings from readings from workshop 1 and beyond</a:t>
            </a:r>
          </a:p>
          <a:p>
            <a:pPr>
              <a:buFont typeface="Wingdings" pitchFamily="2" charset="2"/>
              <a:buChar char="v"/>
            </a:pPr>
            <a:r>
              <a:rPr lang="en-NZ" sz="2000" dirty="0" smtClean="0"/>
              <a:t>Link the readings to the projects</a:t>
            </a:r>
          </a:p>
          <a:p>
            <a:pPr>
              <a:buFont typeface="Wingdings" pitchFamily="2" charset="2"/>
              <a:buChar char="v"/>
            </a:pPr>
            <a:r>
              <a:rPr lang="en-NZ" sz="2000" dirty="0" smtClean="0"/>
              <a:t>Learning how to do APA referencing</a:t>
            </a:r>
          </a:p>
          <a:p>
            <a:pPr>
              <a:buNone/>
            </a:pPr>
            <a:endParaRPr lang="en-NZ" sz="2000" dirty="0" smtClean="0"/>
          </a:p>
          <a:p>
            <a:pPr>
              <a:buNone/>
            </a:pPr>
            <a:r>
              <a:rPr lang="en-US" sz="2000" b="1" dirty="0" smtClean="0">
                <a:solidFill>
                  <a:srgbClr val="FF0000"/>
                </a:solidFill>
              </a:rPr>
              <a:t>Session 3</a:t>
            </a:r>
            <a:r>
              <a:rPr lang="en-US" sz="2000" b="1" dirty="0" smtClean="0"/>
              <a:t>: Teacher Inquiry report writing</a:t>
            </a:r>
            <a:endParaRPr lang="en-NZ" sz="2000" dirty="0" smtClean="0"/>
          </a:p>
          <a:p>
            <a:pPr>
              <a:buFont typeface="Wingdings" pitchFamily="2" charset="2"/>
              <a:buChar char="v"/>
            </a:pPr>
            <a:r>
              <a:rPr lang="en-NZ" sz="2000" dirty="0" smtClean="0"/>
              <a:t>Write up the first 25% of your project</a:t>
            </a:r>
          </a:p>
          <a:p>
            <a:pPr>
              <a:buFont typeface="Wingdings" pitchFamily="2" charset="2"/>
              <a:buChar char="v"/>
            </a:pPr>
            <a:r>
              <a:rPr lang="en-NZ" sz="2000" dirty="0" smtClean="0"/>
              <a:t>Peer review another colleague’s work &amp; give feedback</a:t>
            </a:r>
            <a:endParaRPr lang="en-NZ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Overview of workshop 2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NZC Inquiry Cycle </a:t>
            </a:r>
            <a:r>
              <a:rPr lang="en-GB" sz="2300" dirty="0" smtClean="0"/>
              <a:t>(NZC:35)</a:t>
            </a:r>
            <a:endParaRPr lang="en-GB" dirty="0"/>
          </a:p>
        </p:txBody>
      </p:sp>
      <p:graphicFrame>
        <p:nvGraphicFramePr>
          <p:cNvPr id="25603" name="Object 3"/>
          <p:cNvGraphicFramePr>
            <a:graphicFrameLocks noChangeAspect="1"/>
          </p:cNvGraphicFramePr>
          <p:nvPr/>
        </p:nvGraphicFramePr>
        <p:xfrm>
          <a:off x="428596" y="1285860"/>
          <a:ext cx="8286808" cy="5343540"/>
        </p:xfrm>
        <a:graphic>
          <a:graphicData uri="http://schemas.openxmlformats.org/presentationml/2006/ole">
            <p:oleObj spid="_x0000_s69634" name="Document" r:id="rId4" imgW="5117592" imgH="3502152" progId="Word.Documen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solidFill>
                  <a:srgbClr val="FF0000"/>
                </a:solidFill>
              </a:rPr>
              <a:t>Session 1</a:t>
            </a:r>
            <a:r>
              <a:rPr lang="en-NZ" dirty="0" smtClean="0"/>
              <a:t>: Where are we at?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472006"/>
          </a:xfrm>
        </p:spPr>
        <p:txBody>
          <a:bodyPr/>
          <a:lstStyle/>
          <a:p>
            <a:pPr>
              <a:buNone/>
            </a:pPr>
            <a:r>
              <a:rPr lang="en-AU" sz="2000" b="1" dirty="0" smtClean="0">
                <a:solidFill>
                  <a:srgbClr val="FF0000"/>
                </a:solidFill>
              </a:rPr>
              <a:t>Focus Question </a:t>
            </a:r>
            <a:endParaRPr lang="en-NZ" sz="2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AU" sz="2000" i="1" dirty="0" smtClean="0"/>
              <a:t>What is your focus question? On what evidence did you choose this?</a:t>
            </a:r>
            <a:endParaRPr lang="en-NZ" sz="2000" dirty="0" smtClean="0"/>
          </a:p>
          <a:p>
            <a:pPr>
              <a:buNone/>
            </a:pPr>
            <a:r>
              <a:rPr lang="en-AU" sz="2000" b="1" dirty="0" smtClean="0">
                <a:solidFill>
                  <a:srgbClr val="FF0000"/>
                </a:solidFill>
              </a:rPr>
              <a:t>Inquiry topic </a:t>
            </a:r>
            <a:endParaRPr lang="en-NZ" sz="2000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n-AU" sz="2000" i="1" dirty="0" smtClean="0"/>
              <a:t>What is the improvement you want to achieve?</a:t>
            </a:r>
            <a:endParaRPr lang="en-NZ" sz="2000" dirty="0" smtClean="0"/>
          </a:p>
          <a:p>
            <a:pPr>
              <a:buNone/>
            </a:pPr>
            <a:r>
              <a:rPr lang="en-AU" sz="2000" i="1" dirty="0" smtClean="0"/>
              <a:t> What </a:t>
            </a:r>
            <a:r>
              <a:rPr lang="en-AU" sz="2000" b="1" i="1" dirty="0" smtClean="0"/>
              <a:t>kind of e-learning</a:t>
            </a:r>
            <a:r>
              <a:rPr lang="en-AU" sz="2000" i="1" dirty="0" smtClean="0"/>
              <a:t> tools are you using? Why? Student voice?</a:t>
            </a:r>
            <a:endParaRPr lang="en-NZ" sz="2000" dirty="0" smtClean="0"/>
          </a:p>
          <a:p>
            <a:pPr>
              <a:buNone/>
            </a:pPr>
            <a:r>
              <a:rPr lang="en-AU" sz="2000" b="1" dirty="0" smtClean="0">
                <a:solidFill>
                  <a:srgbClr val="FF0000"/>
                </a:solidFill>
              </a:rPr>
              <a:t>How are you go about answering the focus question?</a:t>
            </a:r>
            <a:endParaRPr lang="en-NZ" sz="2000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n-AU" sz="2000" i="1" dirty="0" smtClean="0"/>
              <a:t>What are you trying out? How are you gathering &amp; analysing data? </a:t>
            </a:r>
          </a:p>
          <a:p>
            <a:pPr lvl="0">
              <a:buNone/>
            </a:pPr>
            <a:r>
              <a:rPr lang="en-AU" sz="2000" i="1" dirty="0" smtClean="0"/>
              <a:t>What are the results saying?</a:t>
            </a:r>
          </a:p>
          <a:p>
            <a:pPr>
              <a:buNone/>
            </a:pPr>
            <a:r>
              <a:rPr lang="en-AU" sz="2000" b="1" dirty="0" smtClean="0">
                <a:solidFill>
                  <a:srgbClr val="FF0000"/>
                </a:solidFill>
              </a:rPr>
              <a:t>What have you found so far? </a:t>
            </a:r>
            <a:endParaRPr lang="en-NZ" sz="2000" dirty="0" smtClean="0">
              <a:solidFill>
                <a:srgbClr val="FF0000"/>
              </a:solidFill>
            </a:endParaRPr>
          </a:p>
          <a:p>
            <a:pPr lvl="0">
              <a:buNone/>
            </a:pPr>
            <a:r>
              <a:rPr lang="en-AU" sz="2000" i="1" dirty="0" smtClean="0"/>
              <a:t>How is the data so far showing an impact on student achievement? </a:t>
            </a:r>
          </a:p>
          <a:p>
            <a:pPr>
              <a:buNone/>
            </a:pPr>
            <a:r>
              <a:rPr lang="en-AU" sz="2000" b="1" dirty="0" smtClean="0">
                <a:solidFill>
                  <a:srgbClr val="FF0000"/>
                </a:solidFill>
              </a:rPr>
              <a:t>What have been the pitfalls/barriers so far?</a:t>
            </a:r>
          </a:p>
          <a:p>
            <a:pPr>
              <a:buNone/>
            </a:pPr>
            <a:r>
              <a:rPr lang="en-AU" sz="2000" b="1" dirty="0" smtClean="0">
                <a:solidFill>
                  <a:srgbClr val="FF0000"/>
                </a:solidFill>
              </a:rPr>
              <a:t>Next step? </a:t>
            </a:r>
            <a:endParaRPr lang="en-NZ" sz="2000" b="1" dirty="0" smtClean="0">
              <a:solidFill>
                <a:srgbClr val="FF0000"/>
              </a:solidFill>
            </a:endParaRPr>
          </a:p>
          <a:p>
            <a:pPr lvl="0">
              <a:buNone/>
            </a:pPr>
            <a:endParaRPr lang="en-AU" sz="2000" i="1" dirty="0" smtClean="0"/>
          </a:p>
          <a:p>
            <a:pPr lvl="0">
              <a:buNone/>
            </a:pPr>
            <a:endParaRPr lang="en-NZ" sz="2000" dirty="0" smtClean="0"/>
          </a:p>
          <a:p>
            <a:pPr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n-AU" sz="4000" i="1" dirty="0" smtClean="0">
              <a:latin typeface="Arial" charset="0"/>
            </a:endParaRPr>
          </a:p>
          <a:p>
            <a:pPr algn="ctr">
              <a:buFontTx/>
              <a:buNone/>
            </a:pPr>
            <a:r>
              <a:rPr lang="en-AU" sz="4000" i="1" dirty="0" smtClean="0">
                <a:latin typeface="Arial" charset="0"/>
              </a:rPr>
              <a:t>Technology can be used as either a tool or an enabler.</a:t>
            </a:r>
          </a:p>
          <a:p>
            <a:pPr algn="ctr">
              <a:buFontTx/>
              <a:buNone/>
            </a:pPr>
            <a:r>
              <a:rPr lang="en-AU" sz="4000" i="1" dirty="0" smtClean="0">
                <a:latin typeface="Arial" charset="0"/>
              </a:rPr>
              <a:t> The important aspect to consider is the </a:t>
            </a:r>
            <a:r>
              <a:rPr lang="en-AU" sz="4000" i="1" dirty="0" smtClean="0">
                <a:solidFill>
                  <a:srgbClr val="FF0000"/>
                </a:solidFill>
                <a:latin typeface="Arial" charset="0"/>
              </a:rPr>
              <a:t>impact</a:t>
            </a:r>
            <a:r>
              <a:rPr lang="en-AU" sz="4000" i="1" dirty="0" smtClean="0">
                <a:latin typeface="Arial" charset="0"/>
              </a:rPr>
              <a:t> the technology has on </a:t>
            </a:r>
            <a:r>
              <a:rPr lang="en-AU" sz="4000" i="1" dirty="0" smtClean="0">
                <a:solidFill>
                  <a:srgbClr val="FF0000"/>
                </a:solidFill>
                <a:latin typeface="Arial" charset="0"/>
              </a:rPr>
              <a:t>student achievement.</a:t>
            </a:r>
            <a:endParaRPr lang="en-AU" sz="4000" i="1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latin typeface="Arial" charset="0"/>
              </a:rPr>
              <a:t>The Role of E-learning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/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Session 2</a:t>
            </a:r>
            <a:r>
              <a:rPr lang="en-US" sz="3600" b="1" dirty="0" smtClean="0"/>
              <a:t>: Making the links to research/ readings</a:t>
            </a:r>
            <a:r>
              <a:rPr lang="en-NZ" dirty="0" smtClean="0"/>
              <a:t/>
            </a:r>
            <a:br>
              <a:rPr lang="en-NZ" dirty="0" smtClean="0"/>
            </a:b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NZ" dirty="0" smtClean="0"/>
              <a:t>Identify links to the revised NZC</a:t>
            </a:r>
          </a:p>
          <a:p>
            <a:pPr>
              <a:buFont typeface="Wingdings" pitchFamily="2" charset="2"/>
              <a:buChar char="§"/>
            </a:pPr>
            <a:r>
              <a:rPr lang="en-NZ" dirty="0" smtClean="0"/>
              <a:t>Share the main findings from selected readings</a:t>
            </a:r>
          </a:p>
          <a:p>
            <a:pPr>
              <a:buFont typeface="Wingdings" pitchFamily="2" charset="2"/>
              <a:buChar char="§"/>
            </a:pPr>
            <a:r>
              <a:rPr lang="en-NZ" dirty="0" smtClean="0"/>
              <a:t>Identify other research material to support your context</a:t>
            </a:r>
          </a:p>
          <a:p>
            <a:pPr>
              <a:buFont typeface="Wingdings" pitchFamily="2" charset="2"/>
              <a:buChar char="§"/>
            </a:pPr>
            <a:r>
              <a:rPr lang="en-NZ" dirty="0" smtClean="0"/>
              <a:t>Link the readings to your Inquiry Focus</a:t>
            </a:r>
          </a:p>
          <a:p>
            <a:pPr>
              <a:buFont typeface="Wingdings" pitchFamily="2" charset="2"/>
              <a:buChar char="§"/>
            </a:pPr>
            <a:r>
              <a:rPr lang="en-NZ" dirty="0" smtClean="0"/>
              <a:t>Familiarise yourself with APA referencing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81000" indent="-381000">
              <a:lnSpc>
                <a:spcPct val="90000"/>
              </a:lnSpc>
              <a:buFont typeface="Wingdings" pitchFamily="2" charset="2"/>
              <a:buChar char="§"/>
            </a:pPr>
            <a:r>
              <a:rPr lang="en-GB" sz="3200" dirty="0" smtClean="0"/>
              <a:t>Alignment to the NZC</a:t>
            </a:r>
          </a:p>
          <a:p>
            <a:pPr marL="381000" indent="-381000">
              <a:lnSpc>
                <a:spcPct val="90000"/>
              </a:lnSpc>
              <a:buFont typeface="Wingdings" pitchFamily="2" charset="2"/>
              <a:buChar char="§"/>
            </a:pPr>
            <a:r>
              <a:rPr lang="en-GB" sz="3200" dirty="0" smtClean="0"/>
              <a:t>Design learning programmes meeting the needs of all learners</a:t>
            </a:r>
          </a:p>
          <a:p>
            <a:pPr marL="381000" indent="-381000">
              <a:lnSpc>
                <a:spcPct val="90000"/>
              </a:lnSpc>
              <a:buFont typeface="Wingdings" pitchFamily="2" charset="2"/>
              <a:buChar char="§"/>
            </a:pPr>
            <a:r>
              <a:rPr lang="en-GB" sz="3200" dirty="0" smtClean="0"/>
              <a:t>Evidence informed inquiry - gather, analyse &amp; use data to inform decisions.</a:t>
            </a:r>
          </a:p>
          <a:p>
            <a:pPr marL="381000" indent="-381000">
              <a:lnSpc>
                <a:spcPct val="90000"/>
              </a:lnSpc>
              <a:buFont typeface="Wingdings" pitchFamily="2" charset="2"/>
              <a:buChar char="§"/>
            </a:pPr>
            <a:r>
              <a:rPr lang="en-GB" sz="3200" dirty="0" smtClean="0"/>
              <a:t>Raising Maori students’ achievement - </a:t>
            </a:r>
            <a:r>
              <a:rPr lang="en-GB" sz="2800" i="1" dirty="0" smtClean="0">
                <a:solidFill>
                  <a:srgbClr val="FF0000"/>
                </a:solidFill>
              </a:rPr>
              <a:t>Ka Hikitea</a:t>
            </a:r>
          </a:p>
          <a:p>
            <a:pPr marL="381000" indent="-381000">
              <a:lnSpc>
                <a:spcPct val="90000"/>
              </a:lnSpc>
              <a:buFont typeface="Wingdings" pitchFamily="2" charset="2"/>
              <a:buChar char="§"/>
            </a:pPr>
            <a:r>
              <a:rPr lang="en-GB" sz="3200" dirty="0" smtClean="0"/>
              <a:t>Raising </a:t>
            </a:r>
            <a:r>
              <a:rPr lang="en-GB" sz="3200" dirty="0" err="1" smtClean="0"/>
              <a:t>Pasifika</a:t>
            </a:r>
            <a:r>
              <a:rPr lang="en-GB" sz="3200" dirty="0" smtClean="0"/>
              <a:t> students’ achievement </a:t>
            </a:r>
            <a:r>
              <a:rPr lang="en-GB" sz="2800" i="1" dirty="0" smtClean="0">
                <a:solidFill>
                  <a:srgbClr val="FF0000"/>
                </a:solidFill>
              </a:rPr>
              <a:t>PEP (Pacific Education Plan)</a:t>
            </a:r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err="1" smtClean="0">
                <a:solidFill>
                  <a:srgbClr val="FF0000"/>
                </a:solidFill>
              </a:rPr>
              <a:t>MoE</a:t>
            </a:r>
            <a:r>
              <a:rPr lang="en-NZ" dirty="0" smtClean="0">
                <a:solidFill>
                  <a:srgbClr val="FF0000"/>
                </a:solidFill>
              </a:rPr>
              <a:t> focus</a:t>
            </a:r>
            <a:endParaRPr lang="en-NZ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2609</TotalTime>
  <Words>798</Words>
  <Application>Microsoft PowerPoint</Application>
  <PresentationFormat>On-screen Show (4:3)</PresentationFormat>
  <Paragraphs>125</Paragraphs>
  <Slides>16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Default Design</vt:lpstr>
      <vt:lpstr>Document</vt:lpstr>
      <vt:lpstr>  E-Learning Languages  Workshop 2 – August 2009</vt:lpstr>
      <vt:lpstr>Learning Languages Whakataukī </vt:lpstr>
      <vt:lpstr>Learning Languages Whakataukī </vt:lpstr>
      <vt:lpstr>Overview of workshop 2</vt:lpstr>
      <vt:lpstr>NZC Inquiry Cycle (NZC:35)</vt:lpstr>
      <vt:lpstr>Session 1: Where are we at?</vt:lpstr>
      <vt:lpstr>The Role of E-learning</vt:lpstr>
      <vt:lpstr> Session 2: Making the links to research/ readings </vt:lpstr>
      <vt:lpstr>MoE focus</vt:lpstr>
      <vt:lpstr>Linking to the revised Curriculum</vt:lpstr>
      <vt:lpstr>Input theory  Krashen S. (1985)</vt:lpstr>
      <vt:lpstr>Output Theory Swain M. (2000)</vt:lpstr>
      <vt:lpstr>Creating culturally-safe schools for Māori students (Macfarlane et al, 2007)</vt:lpstr>
      <vt:lpstr>Creating culturally-safe schools for Māori students (Macfarlane et al, 2007)</vt:lpstr>
      <vt:lpstr>Session 3 Teacher Inquiry report writing</vt:lpstr>
      <vt:lpstr>  Next steps </vt:lpstr>
    </vt:vector>
  </TitlesOfParts>
  <Company>ITS Massey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Zealand Curriculum and Learning Languages</dc:title>
  <dc:creator>ITS Massey University</dc:creator>
  <cp:lastModifiedBy>Grant</cp:lastModifiedBy>
  <cp:revision>121</cp:revision>
  <dcterms:created xsi:type="dcterms:W3CDTF">2009-02-23T01:38:05Z</dcterms:created>
  <dcterms:modified xsi:type="dcterms:W3CDTF">2009-08-05T20:32:21Z</dcterms:modified>
</cp:coreProperties>
</file>